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70" r:id="rId13"/>
    <p:sldId id="271" r:id="rId14"/>
    <p:sldId id="272" r:id="rId15"/>
    <p:sldId id="273" r:id="rId16"/>
    <p:sldId id="274" r:id="rId17"/>
    <p:sldId id="269" r:id="rId18"/>
  </p:sldIdLst>
  <p:sldSz cx="12192000" cy="6858000"/>
  <p:notesSz cx="6858000" cy="9144000"/>
  <p:embeddedFontLst>
    <p:embeddedFont>
      <p:font typeface="Arial Rounded MT Bold" panose="020F0704030504030204" pitchFamily="34" charset="0"/>
      <p:regular r:id="rId19"/>
    </p:embeddedFont>
    <p:embeddedFont>
      <p:font typeface="Berlin Sans FB Demi" panose="020E0802020502020306" pitchFamily="34" charset="0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912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344" y="192405"/>
            <a:ext cx="250507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541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4749" y="2025134"/>
            <a:ext cx="11296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2800" b="0" i="0" dirty="0">
                <a:solidFill>
                  <a:srgbClr val="000000"/>
                </a:solidFill>
                <a:effectLst/>
                <a:latin typeface="Berlin Sans FB Demi" panose="020E0802020502020306" pitchFamily="34" charset="0"/>
              </a:rPr>
              <a:t>End-to-End Deep Reinforcement Learning for Self-Driving Car Agents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3820104" y="3161603"/>
            <a:ext cx="4725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2800" b="1" dirty="0">
                <a:latin typeface="Berlin Sans FB Demi" panose="020E0802020502020306" pitchFamily="34" charset="0"/>
              </a:rPr>
              <a:t>Artificial Intelligence Project</a:t>
            </a:r>
            <a:endParaRPr lang="en-US" sz="3600" b="0" i="0" dirty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35091" y="418891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sz="2000" b="1" i="0" dirty="0">
                <a:solidFill>
                  <a:srgbClr val="000000"/>
                </a:solidFill>
                <a:effectLst/>
                <a:latin typeface="Berlin Sans FB Demi" panose="020E0802020502020306" pitchFamily="34" charset="0"/>
              </a:rPr>
              <a:t>Milad Ebrahimi</a:t>
            </a:r>
            <a:endParaRPr lang="en-US" sz="2000" b="0" i="0" dirty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  <a:p>
            <a:pPr algn="ctr" fontAlgn="base"/>
            <a:r>
              <a:rPr lang="en-US" sz="2000" b="1" i="0" dirty="0">
                <a:solidFill>
                  <a:srgbClr val="000000"/>
                </a:solidFill>
                <a:effectLst/>
                <a:latin typeface="Berlin Sans FB Demi" panose="020E0802020502020306" pitchFamily="34" charset="0"/>
              </a:rPr>
              <a:t>Saeed Tahmasebi</a:t>
            </a:r>
            <a:endParaRPr lang="en-US" sz="2000" b="0" i="0" dirty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08680" y="5400896"/>
            <a:ext cx="15488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0" dirty="0">
                <a:solidFill>
                  <a:srgbClr val="000000"/>
                </a:solidFill>
                <a:effectLst/>
                <a:latin typeface="Berlin Sans FB Demi" panose="020E0802020502020306" pitchFamily="34" charset="0"/>
              </a:rPr>
              <a:t>Winter 2019</a:t>
            </a:r>
            <a:endParaRPr lang="en-US" sz="20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4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956103" y="368308"/>
            <a:ext cx="22797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4000" dirty="0">
                <a:solidFill>
                  <a:srgbClr val="000000"/>
                </a:solidFill>
                <a:latin typeface="Berlin Sans FB Demi" panose="020E0802020502020306" pitchFamily="34" charset="0"/>
              </a:rPr>
              <a:t>The Code</a:t>
            </a:r>
            <a:endParaRPr lang="en-US" sz="4000" b="0" i="0" dirty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4370" r="9434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02" t="9869" r="5625" b="9684"/>
          <a:stretch/>
        </p:blipFill>
        <p:spPr>
          <a:xfrm>
            <a:off x="2031706" y="1539101"/>
            <a:ext cx="8128587" cy="473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7258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69404" y="493242"/>
            <a:ext cx="3544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4000" dirty="0">
                <a:solidFill>
                  <a:srgbClr val="000000"/>
                </a:solidFill>
                <a:latin typeface="Berlin Sans FB Demi" panose="020E0802020502020306" pitchFamily="34" charset="0"/>
              </a:rPr>
              <a:t>After Learning</a:t>
            </a:r>
            <a:endParaRPr lang="en-US" sz="4000" b="0" i="0" dirty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2924175"/>
            <a:ext cx="7924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61303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356512" y="483717"/>
            <a:ext cx="26468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4000" dirty="0">
                <a:solidFill>
                  <a:srgbClr val="000000"/>
                </a:solidFill>
                <a:latin typeface="Berlin Sans FB Demi" panose="020E0802020502020306" pitchFamily="34" charset="0"/>
              </a:rPr>
              <a:t>Challenges</a:t>
            </a:r>
            <a:endParaRPr lang="en-US" sz="4000" b="0" i="0" dirty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08846" y="1367143"/>
            <a:ext cx="7577979" cy="470641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Learning new Concepts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There is no Dataset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Implementing Controller Interface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200" b="1" dirty="0">
                <a:solidFill>
                  <a:srgbClr val="000000"/>
                </a:solidFill>
                <a:latin typeface="Arial Rounded MT Bold" panose="020F0704030504030204" pitchFamily="34" charset="0"/>
              </a:rPr>
              <a:t>Lack of Good Hardware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65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333269" y="483717"/>
            <a:ext cx="26933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4000" dirty="0">
                <a:solidFill>
                  <a:srgbClr val="000000"/>
                </a:solidFill>
                <a:latin typeface="Berlin Sans FB Demi" panose="020E0802020502020306" pitchFamily="34" charset="0"/>
              </a:rPr>
              <a:t>Let’s Learn</a:t>
            </a:r>
            <a:endParaRPr lang="en-US" sz="4000" b="0" i="0" dirty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1816" y="2510732"/>
            <a:ext cx="3108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Berlin Sans FB Demi" panose="020E0802020502020306" pitchFamily="34" charset="0"/>
              </a:rPr>
              <a:t>First We Should Drive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72" y="3692975"/>
            <a:ext cx="1197429" cy="1197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369" y="2104866"/>
            <a:ext cx="6274082" cy="41827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55882" y="1643201"/>
            <a:ext cx="1887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Berlin Sans FB Demi" panose="020E0802020502020306" pitchFamily="34" charset="0"/>
              </a:rPr>
              <a:t>Simple Road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23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333269" y="483717"/>
            <a:ext cx="26933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4000" dirty="0">
                <a:solidFill>
                  <a:srgbClr val="000000"/>
                </a:solidFill>
                <a:latin typeface="Berlin Sans FB Demi" panose="020E0802020502020306" pitchFamily="34" charset="0"/>
              </a:rPr>
              <a:t>Let’s Learn</a:t>
            </a:r>
            <a:endParaRPr lang="en-US" sz="4000" b="0" i="0" dirty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21816" y="2510732"/>
            <a:ext cx="3108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Berlin Sans FB Demi" panose="020E0802020502020306" pitchFamily="34" charset="0"/>
              </a:rPr>
              <a:t>First We Should Drive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372" y="3692975"/>
            <a:ext cx="1197429" cy="11974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369" y="2104866"/>
            <a:ext cx="6274082" cy="41827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55882" y="1643201"/>
            <a:ext cx="21804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Berlin Sans FB Demi" panose="020E0802020502020306" pitchFamily="34" charset="0"/>
              </a:rPr>
              <a:t>Complex Road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1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89271" y="268719"/>
            <a:ext cx="59426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4000" dirty="0">
                <a:solidFill>
                  <a:srgbClr val="000000"/>
                </a:solidFill>
                <a:latin typeface="Berlin Sans FB Demi" panose="020E0802020502020306" pitchFamily="34" charset="0"/>
              </a:rPr>
              <a:t>Let’s Not Drive Anymore!</a:t>
            </a:r>
            <a:endParaRPr lang="en-US" sz="4000" b="0" i="0" dirty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84" y="2674112"/>
            <a:ext cx="4579620" cy="30530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59733" y="2212447"/>
            <a:ext cx="1709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Berlin Sans FB Demi" panose="020E0802020502020306" pitchFamily="34" charset="0"/>
              </a:rPr>
              <a:t>Input Data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679956" y="4024884"/>
            <a:ext cx="1161288" cy="0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98" y="2673731"/>
            <a:ext cx="4580192" cy="305346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546233" y="2212066"/>
            <a:ext cx="1797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Berlin Sans FB Demi" panose="020E0802020502020306" pitchFamily="34" charset="0"/>
              </a:rPr>
              <a:t>Result Data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67077" y="1652887"/>
            <a:ext cx="2787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Arial Rounded MT Bold" panose="020F0704030504030204" pitchFamily="34" charset="0"/>
              </a:rPr>
              <a:t>In Simple Road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26022" y="5926866"/>
            <a:ext cx="48691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Arial Rounded MT Bold" panose="020F0704030504030204" pitchFamily="34" charset="0"/>
              </a:rPr>
              <a:t>91.9 % Similarity. Amazing!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5943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89271" y="268719"/>
            <a:ext cx="59426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4000" dirty="0">
                <a:solidFill>
                  <a:srgbClr val="000000"/>
                </a:solidFill>
                <a:latin typeface="Berlin Sans FB Demi" panose="020E0802020502020306" pitchFamily="34" charset="0"/>
              </a:rPr>
              <a:t>Let’s Not Drive Anymore!</a:t>
            </a:r>
            <a:endParaRPr lang="en-US" sz="4000" b="0" i="0" dirty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984" y="2674112"/>
            <a:ext cx="4579620" cy="30530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59733" y="2212447"/>
            <a:ext cx="1709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Berlin Sans FB Demi" panose="020E0802020502020306" pitchFamily="34" charset="0"/>
              </a:rPr>
              <a:t>Input Data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679956" y="4024884"/>
            <a:ext cx="1161288" cy="0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98" y="2673731"/>
            <a:ext cx="4580191" cy="305346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546233" y="2212066"/>
            <a:ext cx="1797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Berlin Sans FB Demi" panose="020E0802020502020306" pitchFamily="34" charset="0"/>
              </a:rPr>
              <a:t>Result Data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67077" y="1652887"/>
            <a:ext cx="31141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Arial Rounded MT Bold" panose="020F0704030504030204" pitchFamily="34" charset="0"/>
              </a:rPr>
              <a:t>In Complex Road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41048" y="5873662"/>
            <a:ext cx="7239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Arial Rounded MT Bold" panose="020F0704030504030204" pitchFamily="34" charset="0"/>
              </a:rPr>
              <a:t>54.4 % Similarity. At Least It Doesn't Fail!</a:t>
            </a:r>
            <a:endParaRPr lang="en-US" sz="28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2620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980310" y="255117"/>
            <a:ext cx="25266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4000" dirty="0">
                <a:solidFill>
                  <a:srgbClr val="000000"/>
                </a:solidFill>
                <a:latin typeface="Berlin Sans FB Demi" panose="020E0802020502020306" pitchFamily="34" charset="0"/>
              </a:rPr>
              <a:t>The Result</a:t>
            </a:r>
            <a:endParaRPr lang="en-US" sz="4000" b="0" i="0" dirty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3" name="FE0D4B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128.374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23544" y="1498905"/>
            <a:ext cx="5840186" cy="454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184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999066" y="396632"/>
            <a:ext cx="64764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4000" dirty="0">
                <a:solidFill>
                  <a:srgbClr val="000000"/>
                </a:solidFill>
                <a:latin typeface="Berlin Sans FB Demi" panose="020E0802020502020306" pitchFamily="34" charset="0"/>
              </a:rPr>
              <a:t>What Are Self Driving Cars?</a:t>
            </a:r>
            <a:endParaRPr lang="en-US" sz="4000" b="0" i="0" dirty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066" y="1752382"/>
            <a:ext cx="6329556" cy="42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984754" y="396631"/>
            <a:ext cx="55819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4000" dirty="0">
                <a:solidFill>
                  <a:srgbClr val="000000"/>
                </a:solidFill>
                <a:latin typeface="Berlin Sans FB Demi" panose="020E0802020502020306" pitchFamily="34" charset="0"/>
              </a:rPr>
              <a:t>What was the problem?</a:t>
            </a:r>
            <a:endParaRPr lang="en-US" sz="4000" b="0" i="0" dirty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095909" y="1786381"/>
            <a:ext cx="7053008" cy="417197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Low Safety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High Traffic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Lack of Time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Driving of Handicapped People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b="1" dirty="0">
                <a:solidFill>
                  <a:srgbClr val="000000"/>
                </a:solidFill>
                <a:latin typeface="Arial Rounded MT Bold" panose="020F0704030504030204" pitchFamily="34" charset="0"/>
              </a:rPr>
              <a:t>…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369"/>
      </p:ext>
    </p:extLst>
  </p:cSld>
  <p:clrMapOvr>
    <a:masterClrMapping/>
  </p:clrMapOvr>
  <p:transition spd="slow">
    <p:comb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671227" y="483717"/>
            <a:ext cx="40174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4000" dirty="0">
                <a:solidFill>
                  <a:srgbClr val="000000"/>
                </a:solidFill>
                <a:latin typeface="Berlin Sans FB Demi" panose="020E0802020502020306" pitchFamily="34" charset="0"/>
              </a:rPr>
              <a:t>What did we do?</a:t>
            </a:r>
            <a:endParaRPr lang="en-US" sz="4000" b="0" i="0" dirty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08846" y="1873692"/>
            <a:ext cx="5638801" cy="369331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Search and re-search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Implementation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 Rounded MT Bold" panose="020F07040305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Rounded MT Bold" panose="020F0704030504030204" pitchFamily="34" charset="0"/>
              </a:rPr>
              <a:t>Evaluation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Rounded MT Bold" panose="020F0704030504030204" pitchFamily="34" charset="0"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090928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15975" y="483717"/>
            <a:ext cx="49279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4000" dirty="0">
                <a:solidFill>
                  <a:srgbClr val="000000"/>
                </a:solidFill>
                <a:latin typeface="Berlin Sans FB Demi" panose="020E0802020502020306" pitchFamily="34" charset="0"/>
              </a:rPr>
              <a:t>What is our solution?</a:t>
            </a:r>
            <a:endParaRPr lang="en-US" sz="4000" b="0" i="0" dirty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69492" y="3287877"/>
            <a:ext cx="5299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Berlin Sans FB Demi" panose="020E0802020502020306" pitchFamily="34" charset="0"/>
              </a:rPr>
              <a:t>Offline Deep Reinforcement Learning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492" y="2262301"/>
            <a:ext cx="2871789" cy="251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904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476991" y="544677"/>
            <a:ext cx="64059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2800" b="1" dirty="0">
                <a:latin typeface="Berlin Sans FB Demi" panose="020E0802020502020306" pitchFamily="34" charset="0"/>
              </a:rPr>
              <a:t>What is Deep Reinforcement Learning?</a:t>
            </a:r>
            <a:endParaRPr lang="en-US" sz="5400" b="0" i="0" dirty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911" y="1067897"/>
            <a:ext cx="533400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199" y="4369815"/>
            <a:ext cx="4417423" cy="206146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19374" y="1865764"/>
            <a:ext cx="3488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Berlin Sans FB Demi" panose="020E0802020502020306" pitchFamily="34" charset="0"/>
              </a:rPr>
              <a:t>Reinforcement Learning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45202" y="5169714"/>
            <a:ext cx="4278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Berlin Sans FB Demi" panose="020E0802020502020306" pitchFamily="34" charset="0"/>
              </a:rPr>
              <a:t>Deep Reinforcement Learning</a:t>
            </a:r>
            <a:endParaRPr lang="en-US" sz="3200" dirty="0">
              <a:latin typeface="Berlin Sans FB Demi" panose="020E0802020502020306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982618" y="3235509"/>
            <a:ext cx="0" cy="879566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02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88675" y="483717"/>
            <a:ext cx="41825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4000" dirty="0">
                <a:solidFill>
                  <a:srgbClr val="000000"/>
                </a:solidFill>
                <a:latin typeface="Berlin Sans FB Demi" panose="020E0802020502020306" pitchFamily="34" charset="0"/>
              </a:rPr>
              <a:t>What did we use?</a:t>
            </a:r>
            <a:endParaRPr lang="en-US" sz="4000" b="0" i="0" dirty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139" y="2808027"/>
            <a:ext cx="2498905" cy="24989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49" y="2808027"/>
            <a:ext cx="2502825" cy="2502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2817552"/>
            <a:ext cx="2498905" cy="249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4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15569" y="483717"/>
            <a:ext cx="38715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4000" dirty="0">
                <a:solidFill>
                  <a:srgbClr val="000000"/>
                </a:solidFill>
                <a:latin typeface="Berlin Sans FB Demi" panose="020E0802020502020306" pitchFamily="34" charset="0"/>
              </a:rPr>
              <a:t>Implementation</a:t>
            </a:r>
            <a:endParaRPr lang="en-US" sz="4000" b="0" i="0" dirty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37" y="2109787"/>
            <a:ext cx="7996288" cy="37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1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08577" y="483717"/>
            <a:ext cx="514275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4000" dirty="0">
                <a:solidFill>
                  <a:srgbClr val="000000"/>
                </a:solidFill>
                <a:latin typeface="Berlin Sans FB Demi" panose="020E0802020502020306" pitchFamily="34" charset="0"/>
              </a:rPr>
              <a:t>More Implementation</a:t>
            </a:r>
            <a:endParaRPr lang="en-US" sz="4000" b="0" i="0" dirty="0">
              <a:solidFill>
                <a:srgbClr val="000000"/>
              </a:solidFill>
              <a:effectLst/>
              <a:latin typeface="Berlin Sans FB Demi" panose="020E0802020502020306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432" y="1223594"/>
            <a:ext cx="3696643" cy="527245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257675" y="3943350"/>
            <a:ext cx="2305050" cy="9526"/>
          </a:xfrm>
          <a:prstGeom prst="straightConnector1">
            <a:avLst/>
          </a:prstGeom>
          <a:ln w="4762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144329" y="3712517"/>
            <a:ext cx="2291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0" dirty="0">
                <a:solidFill>
                  <a:srgbClr val="000000"/>
                </a:solidFill>
                <a:effectLst/>
                <a:latin typeface="Berlin Sans FB Demi" panose="020E0802020502020306" pitchFamily="34" charset="0"/>
              </a:rPr>
              <a:t>Network Model</a:t>
            </a:r>
            <a:endParaRPr lang="en-US" sz="2400" dirty="0">
              <a:latin typeface="Berlin Sans FB Demi" panose="020E08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89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157</Words>
  <Application>Microsoft Office PowerPoint</Application>
  <PresentationFormat>Widescreen</PresentationFormat>
  <Paragraphs>49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 Rounded MT Bold</vt:lpstr>
      <vt:lpstr>Arial</vt:lpstr>
      <vt:lpstr>Berlin Sans FB Demi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milad</dc:creator>
  <cp:lastModifiedBy>milad</cp:lastModifiedBy>
  <cp:revision>26</cp:revision>
  <dcterms:created xsi:type="dcterms:W3CDTF">2019-01-26T00:25:37Z</dcterms:created>
  <dcterms:modified xsi:type="dcterms:W3CDTF">2019-01-27T02:50:12Z</dcterms:modified>
</cp:coreProperties>
</file>